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476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56832"/>
            <a:ext cx="4022354" cy="201168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4" name="Shape 2"/>
          <p:cNvSpPr/>
          <p:nvPr/>
        </p:nvSpPr>
        <p:spPr>
          <a:xfrm>
            <a:off x="4022354" y="6656832"/>
            <a:ext cx="4144244" cy="201168"/>
          </a:xfrm>
          <a:prstGeom prst="rect">
            <a:avLst/>
          </a:prstGeom>
          <a:solidFill>
            <a:srgbClr val="8F863B"/>
          </a:solidFill>
          <a:ln/>
        </p:spPr>
      </p:sp>
      <p:sp>
        <p:nvSpPr>
          <p:cNvPr id="5" name="Shape 3"/>
          <p:cNvSpPr/>
          <p:nvPr/>
        </p:nvSpPr>
        <p:spPr>
          <a:xfrm>
            <a:off x="8166598" y="6656832"/>
            <a:ext cx="4022354" cy="201168"/>
          </a:xfrm>
          <a:prstGeom prst="rect">
            <a:avLst/>
          </a:prstGeom>
          <a:solidFill>
            <a:srgbClr val="EC9936"/>
          </a:solidFill>
          <a:ln/>
        </p:spPr>
      </p:sp>
      <p:pic>
        <p:nvPicPr>
          <p:cNvPr id="6" name="Image 0" descr="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3291840" cy="10241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3774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for Schools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40080" y="34290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1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Ending the schoolday disruption of water cuts in Phoenix, Durban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0080" y="59436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CE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high-level introduction  ·  Simunye Satya Bharat Foundation (SSBF)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Simunye Satya Bharat Foundation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5544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SSBF is a Phoenix-born, Durban-based non-profit company (SSB Foundation NPC, Reg No. 2024/542394/08) built on a simple belief: communities rise fastest when they take responsibility for their own future.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64008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start with water at schools, because without water there is no learning — and without learning, there is no way forward for the next generation.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15200" y="150876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0" y="169164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9" name="Text 7"/>
          <p:cNvSpPr/>
          <p:nvPr/>
        </p:nvSpPr>
        <p:spPr>
          <a:xfrm>
            <a:off x="7498080" y="169164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0" y="163677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0" y="196596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water security and continuity of learning to Phoenix schools.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315200" y="292608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310896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4" name="Text 12"/>
          <p:cNvSpPr/>
          <p:nvPr/>
        </p:nvSpPr>
        <p:spPr>
          <a:xfrm>
            <a:off x="7498080" y="3108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🌅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29600" y="305409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0" y="338328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Phoenix that funds and manages its own upliftment, school by school.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315200" y="4343400"/>
            <a:ext cx="4297680" cy="1234440"/>
          </a:xfrm>
          <a:prstGeom prst="roundRect">
            <a:avLst>
              <a:gd name="adj" fmla="val 5926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452628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9" name="Text 17"/>
          <p:cNvSpPr/>
          <p:nvPr/>
        </p:nvSpPr>
        <p:spPr>
          <a:xfrm>
            <a:off x="749808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229600" y="447141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29600" y="4800600"/>
            <a:ext cx="3246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directly with schools, then bring in corporate &amp; community funding.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disruption is now the daily norm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00200"/>
            <a:ext cx="2606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14–16 hrs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85800" y="2423160"/>
            <a:ext cx="2331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daily water cuts across Phoenix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37560" y="1600200"/>
            <a:ext cx="2606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178308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15–30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74720" y="2423160"/>
            <a:ext cx="2331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days lost per school, per year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126480" y="1600200"/>
            <a:ext cx="2606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178308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50–60%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263640" y="2423160"/>
            <a:ext cx="2331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treated water lost to leaking pipes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915400" y="1600200"/>
            <a:ext cx="2606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1783080"/>
            <a:ext cx="2606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200,000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9052560" y="2423160"/>
            <a:ext cx="2331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residents affected across the township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35204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Ageing pipes, load-shedding, and in places, deliberately disabled infrastructure — the result is the same for a school: no water for toilets, handwashing or science labs.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526280"/>
            <a:ext cx="566928" cy="566928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280160" y="4553712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dismissals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3337560" y="4526280"/>
            <a:ext cx="566928" cy="566928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22" name="Text 20"/>
          <p:cNvSpPr/>
          <p:nvPr/>
        </p:nvSpPr>
        <p:spPr>
          <a:xfrm>
            <a:off x="333756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069080" y="4553712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Unusable toilets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126480" y="4526280"/>
            <a:ext cx="566928" cy="566928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25" name="Text 23"/>
          <p:cNvSpPr/>
          <p:nvPr/>
        </p:nvSpPr>
        <p:spPr>
          <a:xfrm>
            <a:off x="612648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858000" y="4553712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safe drinking water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8915400" y="4526280"/>
            <a:ext cx="566928" cy="566928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28" name="Text 26"/>
          <p:cNvSpPr/>
          <p:nvPr/>
        </p:nvSpPr>
        <p:spPr>
          <a:xfrm>
            <a:off x="8915400" y="45262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9646920" y="4553712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labs paused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right-sized backup water system for every school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34764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9164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965960"/>
            <a:ext cx="566928" cy="566928"/>
          </a:xfrm>
          <a:prstGeom prst="ellipse">
            <a:avLst/>
          </a:prstGeom>
          <a:solidFill>
            <a:srgbClr val="347643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965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🛢️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26974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Bulk Water Storage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5,000L tanks linked in series — 7,500–10,000L of backup capacity for a full day of water cuts.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97680" y="169164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1965960"/>
            <a:ext cx="566928" cy="566928"/>
          </a:xfrm>
          <a:prstGeom prst="ellipse">
            <a:avLst/>
          </a:prstGeom>
          <a:solidFill>
            <a:srgbClr val="8F863B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0" y="1965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⚙️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572000" y="26974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Multi-Stage Pump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1.5–2.2kW centrifugal pump delivering the high flow rates a full school needs at break time.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46720" y="169164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F7F6F3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1965960"/>
            <a:ext cx="566928" cy="566928"/>
          </a:xfrm>
          <a:prstGeom prst="ellipse">
            <a:avLst/>
          </a:prstGeom>
          <a:solidFill>
            <a:srgbClr val="EC9936"/>
          </a:solidFill>
          <a:ln/>
        </p:spPr>
      </p:sp>
      <p:sp>
        <p:nvSpPr>
          <p:cNvPr id="17" name="Text 15"/>
          <p:cNvSpPr/>
          <p:nvPr/>
        </p:nvSpPr>
        <p:spPr>
          <a:xfrm>
            <a:off x="8321040" y="1965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🎛️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321040" y="26974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Controller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2104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VSD / controller that keeps pressure steady, from a single tap to hundreds of learners at once.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466344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tank → Pump → Pressure controller → School water mains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D39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first conversation to running taps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822960" cy="54864"/>
          </a:xfrm>
          <a:prstGeom prst="rect">
            <a:avLst/>
          </a:prstGeom>
          <a:solidFill>
            <a:srgbClr val="FD3913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828800"/>
            <a:ext cx="502920" cy="502920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97280" y="2075688"/>
            <a:ext cx="2194560" cy="0"/>
          </a:xfrm>
          <a:prstGeom prst="line">
            <a:avLst/>
          </a:prstGeom>
          <a:noFill/>
          <a:ln w="25400">
            <a:solidFill>
              <a:srgbClr val="E4E2D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548640" y="24688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the School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28803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present to the principal and agree one point of contact.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37560" y="1828800"/>
            <a:ext cx="502920" cy="502920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11" name="Text 9"/>
          <p:cNvSpPr/>
          <p:nvPr/>
        </p:nvSpPr>
        <p:spPr>
          <a:xfrm>
            <a:off x="333756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86200" y="2075688"/>
            <a:ext cx="2194560" cy="0"/>
          </a:xfrm>
          <a:prstGeom prst="line">
            <a:avLst/>
          </a:prstGeom>
          <a:noFill/>
          <a:ln w="25400">
            <a:solidFill>
              <a:srgbClr val="E4E2DD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3337560" y="24688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the MOU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337560" y="28803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school opts in — allowing SSBF &amp; sponsor branding on site.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26480" y="1828800"/>
            <a:ext cx="502920" cy="502920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16" name="Text 14"/>
          <p:cNvSpPr/>
          <p:nvPr/>
        </p:nvSpPr>
        <p:spPr>
          <a:xfrm>
            <a:off x="612648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675120" y="2075688"/>
            <a:ext cx="2194560" cy="0"/>
          </a:xfrm>
          <a:prstGeom prst="line">
            <a:avLst/>
          </a:prstGeom>
          <a:noFill/>
          <a:ln w="25400">
            <a:solidFill>
              <a:srgbClr val="E4E2DD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6126480" y="24688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Funding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126480" y="28803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approach businesses and community sponsors for support.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915400" y="1828800"/>
            <a:ext cx="502920" cy="502920"/>
          </a:xfrm>
          <a:prstGeom prst="ellipse">
            <a:avLst/>
          </a:prstGeom>
          <a:solidFill>
            <a:srgbClr val="FD3913"/>
          </a:solidFill>
          <a:ln/>
        </p:spPr>
      </p:sp>
      <p:sp>
        <p:nvSpPr>
          <p:cNvPr id="21" name="Text 19"/>
          <p:cNvSpPr/>
          <p:nvPr/>
        </p:nvSpPr>
        <p:spPr>
          <a:xfrm>
            <a:off x="891540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15400" y="246888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&amp; Handover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915400" y="288036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is installed, tested and handed to the school.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297680"/>
            <a:ext cx="1106424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E4E2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4434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schools gain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22960" y="4800600"/>
            <a:ext cx="105156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more early dismissals for dry taps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Functioning toilets &amp; handwashing year-round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Uninterrupted science practicals</a:t>
            </a:r>
            <a:endParaRPr lang="en-US" sz="12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Safe drinking water on site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476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45720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5544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Involved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58368" y="2331720"/>
            <a:ext cx="914400" cy="54864"/>
          </a:xfrm>
          <a:prstGeom prst="rect">
            <a:avLst/>
          </a:prstGeom>
          <a:solidFill>
            <a:srgbClr val="EC9936"/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26517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🏫  Schools — register your interest and we'll arrange a meeting with your principal.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0080" y="32004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Businesses — sponsor a school's water security from R50,000, with on-site branding.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0080" y="37490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💧  Everyone — subscribe, volunteer or donate at simunyesatya.org.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4663440"/>
            <a:ext cx="777240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4846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76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info@simunyesatya.org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14400" y="519379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+27 83 799 3490 (WhatsApp / Call)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14400" y="550468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Centenary, 30 Meridian Drive, Umhlanga, 4319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C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FE0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Simunye Satya Bharat Foundation  ·  Water for Schools  ·  High-Level Overview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2026-09-17T11:45:53Z</dcterms:created>
  <dcterms:modified xsi:type="dcterms:W3CDTF">2026-09-17T11:45:53Z</dcterms:modified>
</cp:coreProperties>
</file>