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476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56832"/>
            <a:ext cx="4022354" cy="201168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3" name="Shape 1"/>
          <p:cNvSpPr/>
          <p:nvPr/>
        </p:nvSpPr>
        <p:spPr>
          <a:xfrm>
            <a:off x="4022354" y="6656832"/>
            <a:ext cx="4144244" cy="201168"/>
          </a:xfrm>
          <a:prstGeom prst="rect">
            <a:avLst/>
          </a:prstGeom>
          <a:solidFill>
            <a:srgbClr val="8F863B"/>
          </a:solidFill>
          <a:ln/>
        </p:spPr>
      </p:sp>
      <p:sp>
        <p:nvSpPr>
          <p:cNvPr id="4" name="Shape 2"/>
          <p:cNvSpPr/>
          <p:nvPr/>
        </p:nvSpPr>
        <p:spPr>
          <a:xfrm>
            <a:off x="8166598" y="6656832"/>
            <a:ext cx="4022354" cy="201168"/>
          </a:xfrm>
          <a:prstGeom prst="rect">
            <a:avLst/>
          </a:prstGeom>
          <a:solidFill>
            <a:srgbClr val="EC9936"/>
          </a:solidFill>
          <a:ln/>
        </p:spPr>
      </p:sp>
      <p:pic>
        <p:nvPicPr>
          <p:cNvPr id="5" name="Image 0" descr="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02920"/>
            <a:ext cx="3291840" cy="10241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21945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for Schools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640080" y="306324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E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Detailed Project Plan, Costing &amp; Timeline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40080" y="361188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1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business, corporate and institutional funding partners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59436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(SSBF)  ·  SSB Foundation NPC  ·  Reg No. 2024/542394/08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Simunye Satya Bharat Foundation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5544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SSBF is a Phoenix-born, Durban-based non-profit company (SSB Foundation NPC, Reg No. 2024/542394/08) built on the belief that communities rise fastest when they take responsibility for their own future. We start with water at schools — because without water there is no learning.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92608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deck sets out the full plan for Phase 1 — Water for Schools — including technical specification, itemised costing, roll-out timeline and how funding partners can get involved.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15200" y="1508760"/>
            <a:ext cx="4297680" cy="1234440"/>
          </a:xfrm>
          <a:prstGeom prst="roundRect">
            <a:avLst>
              <a:gd name="adj" fmla="val 5926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0" y="169164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9" name="Text 7"/>
          <p:cNvSpPr/>
          <p:nvPr/>
        </p:nvSpPr>
        <p:spPr>
          <a:xfrm>
            <a:off x="7498080" y="169164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0" y="163677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0" y="1965960"/>
            <a:ext cx="3246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water security and continuity of learning to Phoenix schools.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315200" y="2926080"/>
            <a:ext cx="4297680" cy="1234440"/>
          </a:xfrm>
          <a:prstGeom prst="roundRect">
            <a:avLst>
              <a:gd name="adj" fmla="val 5926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310896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4" name="Text 12"/>
          <p:cNvSpPr/>
          <p:nvPr/>
        </p:nvSpPr>
        <p:spPr>
          <a:xfrm>
            <a:off x="7498080" y="31089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🌅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29600" y="305409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0" y="3383280"/>
            <a:ext cx="3246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Phoenix that funds and manages its own upliftment, school by school.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315200" y="4343400"/>
            <a:ext cx="4297680" cy="1234440"/>
          </a:xfrm>
          <a:prstGeom prst="roundRect">
            <a:avLst>
              <a:gd name="adj" fmla="val 5926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98080" y="452628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9" name="Text 17"/>
          <p:cNvSpPr/>
          <p:nvPr/>
        </p:nvSpPr>
        <p:spPr>
          <a:xfrm>
            <a:off x="7498080" y="45262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229600" y="447141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29600" y="4800600"/>
            <a:ext cx="3246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school partnerships, backed by corporate &amp; community funding.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water crisis that has become an education crisis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544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691640"/>
            <a:ext cx="2606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14–16 hrs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58368" y="228600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water cuts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37560" y="15544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1691640"/>
            <a:ext cx="2606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50–60%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447288" y="228600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lost to leaks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26480" y="15544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1691640"/>
            <a:ext cx="2606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15–30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236208" y="228600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days lost / yr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915400" y="15544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1691640"/>
            <a:ext cx="2606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81%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9025128" y="228600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Gr.4 learners can't read for meaning (PIRLS, national)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8640" y="3246120"/>
            <a:ext cx="1106424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3429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schools lose when the taps run dry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2960" y="3840480"/>
            <a:ext cx="104241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Early dismissals when toilets and handwashing stations become unusable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Heat exhaustion &amp; dehydration risk, with bottled water unaffordable for most families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Girls missing school entirely without private, functioning sanitation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Science and biology practicals abandoned — no water for experiments or safety showers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Foundational literacy and numeracy gains eroded by lost, uninterrupted teaching time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476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a system that meets real school demand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4630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school of ~500 learners with roughly 48 toilets, 36 basins and 6 outdoor taps, peak break-time demand reaches 150–250 L/min. A standard household (peripheral) pump maxes out at 35–40 L/min and stalls under this load — a multi-stage centrifugal pump is required.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3520440" cy="2011680"/>
          </a:xfrm>
          <a:prstGeom prst="roundRect">
            <a:avLst>
              <a:gd name="adj" fmla="val 4545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2743200"/>
            <a:ext cx="566928" cy="566928"/>
          </a:xfrm>
          <a:prstGeom prst="ellipse">
            <a:avLst/>
          </a:prstGeom>
          <a:solidFill>
            <a:srgbClr val="347643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7432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🛢️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22960" y="34290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37947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 5,000L tanks in series on a concrete base (7,500–10,000L). Scalable to 15,000–20,000L for larger schools.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297680" y="2514600"/>
            <a:ext cx="3520440" cy="2011680"/>
          </a:xfrm>
          <a:prstGeom prst="roundRect">
            <a:avLst>
              <a:gd name="adj" fmla="val 4545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2743200"/>
            <a:ext cx="566928" cy="566928"/>
          </a:xfrm>
          <a:prstGeom prst="ellipse">
            <a:avLst/>
          </a:prstGeom>
          <a:solidFill>
            <a:srgbClr val="8F863B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0" y="27432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⚙️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572000" y="34290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Pump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0" y="37947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1.5–2.2kW multi-stage centrifugal pump — delivers 200+ L/min while maintaining steady pressure.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046720" y="2514600"/>
            <a:ext cx="3520440" cy="2011680"/>
          </a:xfrm>
          <a:prstGeom prst="roundRect">
            <a:avLst>
              <a:gd name="adj" fmla="val 4545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21040" y="274320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8" name="Text 16"/>
          <p:cNvSpPr/>
          <p:nvPr/>
        </p:nvSpPr>
        <p:spPr>
          <a:xfrm>
            <a:off x="8321040" y="27432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🎛️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321040" y="34290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321040" y="37947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VSD / electronic pressure controller — scales output automatically, protecting the pump motor from rapid cycling.</a:t>
            </a:r>
            <a:endParaRPr lang="en-US" sz="1080" dirty="0"/>
          </a:p>
        </p:txBody>
      </p:sp>
      <p:sp>
        <p:nvSpPr>
          <p:cNvPr id="21" name="Text 19"/>
          <p:cNvSpPr/>
          <p:nvPr/>
        </p:nvSpPr>
        <p:spPr>
          <a:xfrm>
            <a:off x="548640" y="4800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Tanks  →  Multi-Stage Pump  →  VSD / Pressure Controller  →  School Water Mains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System — Itemised Cost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08760"/>
            <a:ext cx="6949440" cy="292608"/>
          </a:xfrm>
          <a:prstGeom prst="rect">
            <a:avLst/>
          </a:prstGeom>
          <a:solidFill>
            <a:srgbClr val="34764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508760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52160" y="1508760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Cost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801368"/>
            <a:ext cx="694944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801368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/ JoJo-type Tank (5,000L) × 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852160" y="180136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R12,000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2093976"/>
            <a:ext cx="6949440" cy="292608"/>
          </a:xfrm>
          <a:prstGeom prst="rect">
            <a:avLst/>
          </a:prstGeom>
          <a:solidFill>
            <a:srgbClr val="F7F6F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2093976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 (2.2kW) with Controller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52160" y="2093976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R8,000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386584"/>
            <a:ext cx="694944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2386584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 Controller (backup/alternative)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52160" y="2386584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R500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2679192"/>
            <a:ext cx="6949440" cy="292608"/>
          </a:xfrm>
          <a:prstGeom prst="rect">
            <a:avLst/>
          </a:prstGeom>
          <a:solidFill>
            <a:srgbClr val="F7F6F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2679192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 Flat Valve × 2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52160" y="2679192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R1,000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2971800"/>
            <a:ext cx="694944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" y="2971800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Base (2m × 4m)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852160" y="2971800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R5,000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8640" y="3264408"/>
            <a:ext cx="6949440" cy="292608"/>
          </a:xfrm>
          <a:prstGeom prst="rect">
            <a:avLst/>
          </a:prstGeom>
          <a:solidFill>
            <a:srgbClr val="F7F6F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3264408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Rubber Base Mat (2m × 4m)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52160" y="326440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R1,500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48640" y="3557016"/>
            <a:ext cx="694944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85800" y="3557016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Piping &amp; Fittings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852160" y="3557016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R5,000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3849624"/>
            <a:ext cx="6949440" cy="292608"/>
          </a:xfrm>
          <a:prstGeom prst="rect">
            <a:avLst/>
          </a:prstGeom>
          <a:solidFill>
            <a:srgbClr val="F7F6F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3849624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 Cover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52160" y="3849624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R1,000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48640" y="4142232"/>
            <a:ext cx="6949440" cy="292608"/>
          </a:xfrm>
          <a:prstGeom prst="rect">
            <a:avLst/>
          </a:prstGeom>
          <a:solidFill>
            <a:srgbClr val="F7F6F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85800" y="4142232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Sub-total (materials)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852160" y="4142232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R34,000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4434840"/>
            <a:ext cx="6949440" cy="292608"/>
          </a:xfrm>
          <a:prstGeom prst="rect">
            <a:avLst/>
          </a:prstGeom>
          <a:solidFill>
            <a:srgbClr val="F7F6F3"/>
          </a:solidFill>
          <a:ln w="6350">
            <a:solidFill>
              <a:srgbClr val="E4E2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434840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852160" y="4434840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76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R10,000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48640" y="4727448"/>
            <a:ext cx="6949440" cy="384048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39" name="Text 37"/>
          <p:cNvSpPr/>
          <p:nvPr/>
        </p:nvSpPr>
        <p:spPr>
          <a:xfrm>
            <a:off x="685800" y="4727448"/>
            <a:ext cx="5120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(per school)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5852160" y="4727448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R44,000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7863840" y="1508760"/>
            <a:ext cx="3794760" cy="4206240"/>
          </a:xfrm>
          <a:prstGeom prst="roundRect">
            <a:avLst>
              <a:gd name="adj" fmla="val 2410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092440" y="16916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Rounded Budget Figure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8092440" y="2057400"/>
            <a:ext cx="3291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R50,000</a:t>
            </a:r>
            <a:endParaRPr lang="en-US" sz="3600" dirty="0"/>
          </a:p>
        </p:txBody>
      </p:sp>
      <p:sp>
        <p:nvSpPr>
          <p:cNvPr id="44" name="Text 42"/>
          <p:cNvSpPr/>
          <p:nvPr/>
        </p:nvSpPr>
        <p:spPr>
          <a:xfrm>
            <a:off x="8092440" y="274320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school, all-inclusive of materials and labour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8092440" y="342900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available: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8092440" y="374904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10,000L single tank option — approx. R14,799 (for larger schools, can combine with 5,000L units for 15,000–20,000L capacity).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8092440" y="48463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figures are current supplier estimates and may vary at time of purchase.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ENHANCEMENTS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Extending the Core System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0876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37360"/>
            <a:ext cx="502920" cy="502920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737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🔒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417320" y="173736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Cage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77240" y="242316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Fencing / poles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2926080" y="242316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R8,000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77240" y="278892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Awning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926080" y="278892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R4,000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77240" y="315468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926080" y="315468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R1,000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77240" y="352044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2926080" y="352044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R2,000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77240" y="4892040"/>
            <a:ext cx="3063240" cy="457200"/>
          </a:xfrm>
          <a:prstGeom prst="rect">
            <a:avLst/>
          </a:prstGeom>
          <a:solidFill>
            <a:srgbClr val="8F863B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89204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SUB-TOTAL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286000" y="489204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R15,000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97680" y="150876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26280" y="1737360"/>
            <a:ext cx="502920" cy="502920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22" name="Text 20"/>
          <p:cNvSpPr/>
          <p:nvPr/>
        </p:nvSpPr>
        <p:spPr>
          <a:xfrm>
            <a:off x="4526280" y="1737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🌧️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166360" y="173736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Rainwater Harvesting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4526280" y="242316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Tanks (2×5,000L / 4×2,500L)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675120" y="242316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R12,000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526280" y="278892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× 2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675120" y="278892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R6,000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526280" y="315468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 2.2kW + controller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675120" y="315468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R16,000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526280" y="352044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Plumbing + Labour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675120" y="352044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R20,000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526280" y="4892040"/>
            <a:ext cx="3063240" cy="457200"/>
          </a:xfrm>
          <a:prstGeom prst="rect">
            <a:avLst/>
          </a:prstGeom>
          <a:solidFill>
            <a:srgbClr val="8F863B"/>
          </a:solidFill>
          <a:ln/>
        </p:spPr>
      </p:sp>
      <p:sp>
        <p:nvSpPr>
          <p:cNvPr id="33" name="Text 31"/>
          <p:cNvSpPr/>
          <p:nvPr/>
        </p:nvSpPr>
        <p:spPr>
          <a:xfrm>
            <a:off x="4663440" y="489204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SUB-TOTAL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035040" y="489204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R54,000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8046720" y="150876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275320" y="1737360"/>
            <a:ext cx="502920" cy="502920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37" name="Text 35"/>
          <p:cNvSpPr/>
          <p:nvPr/>
        </p:nvSpPr>
        <p:spPr>
          <a:xfrm>
            <a:off x="8275320" y="1737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🚰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8915400" y="173736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Filtration (×2 outlets)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8275320" y="242316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systems × 2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10424160" y="242316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R10,000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8275320" y="278892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Plumbing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10424160" y="278892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R2,000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8275320" y="3154680"/>
            <a:ext cx="2286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10424160" y="3154680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R4,000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8275320" y="4892040"/>
            <a:ext cx="3063240" cy="457200"/>
          </a:xfrm>
          <a:prstGeom prst="rect">
            <a:avLst/>
          </a:prstGeom>
          <a:solidFill>
            <a:srgbClr val="8F863B"/>
          </a:solidFill>
          <a:ln/>
        </p:spPr>
      </p:sp>
      <p:sp>
        <p:nvSpPr>
          <p:cNvPr id="46" name="Text 44"/>
          <p:cNvSpPr/>
          <p:nvPr/>
        </p:nvSpPr>
        <p:spPr>
          <a:xfrm>
            <a:off x="8412480" y="4892040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SUB-TOTAL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9784080" y="489204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R16,000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OPPORTUNITY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Sponsorship Tiers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45920"/>
            <a:ext cx="3520440" cy="3291840"/>
          </a:xfrm>
          <a:prstGeom prst="roundRect">
            <a:avLst>
              <a:gd name="adj" fmla="val 333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School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48640" y="233172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R50,000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68680" y="315468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fund one school's backup water system.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97680" y="1645920"/>
            <a:ext cx="3520440" cy="3291840"/>
          </a:xfrm>
          <a:prstGeom prst="roundRect">
            <a:avLst>
              <a:gd name="adj" fmla="val 3333"/>
            </a:avLst>
          </a:prstGeom>
          <a:solidFill>
            <a:srgbClr val="347643"/>
          </a:solidFill>
          <a:ln w="25400">
            <a:solidFill>
              <a:srgbClr val="34764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97680" y="187452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Schools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297680" y="233172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E6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R250,000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617720" y="315468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F1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corporate-level commitment across five schools, with branding at each.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046720" y="1645920"/>
            <a:ext cx="3520440" cy="3291840"/>
          </a:xfrm>
          <a:prstGeom prst="roundRect">
            <a:avLst>
              <a:gd name="adj" fmla="val 333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0" y="187452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Schools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046720" y="233172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R500,000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8366760" y="315468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major business &amp; international funding partners.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48640" y="51663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 are listed on the SSBF website and receive on-site branding at every school they fund. In-kind sponsorship of materials (tanks, pumps, piping) is also welcomed.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ROLL-OUT PLAN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Indicative Timeline — First School Cohort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00200"/>
            <a:ext cx="1920240" cy="338328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600200"/>
            <a:ext cx="1920240" cy="502920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6002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85800" y="2834640"/>
            <a:ext cx="1645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principals, present the project, confirm points of contact.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834640" y="1600200"/>
            <a:ext cx="1920240" cy="338328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1600200"/>
            <a:ext cx="1920240" cy="502920"/>
          </a:xfrm>
          <a:prstGeom prst="rect">
            <a:avLst/>
          </a:prstGeom>
          <a:solidFill>
            <a:srgbClr val="8F863B"/>
          </a:solidFill>
          <a:ln/>
        </p:spPr>
      </p:sp>
      <p:sp>
        <p:nvSpPr>
          <p:cNvPr id="12" name="Text 10"/>
          <p:cNvSpPr/>
          <p:nvPr/>
        </p:nvSpPr>
        <p:spPr>
          <a:xfrm>
            <a:off x="2834640" y="16002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971800" y="228600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Agreements &amp; Funding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971800" y="2834640"/>
            <a:ext cx="1645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MOUs; finalise sponsor / donor commitments per school.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120640" y="1600200"/>
            <a:ext cx="1920240" cy="338328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20640" y="1600200"/>
            <a:ext cx="1920240" cy="502920"/>
          </a:xfrm>
          <a:prstGeom prst="rect">
            <a:avLst/>
          </a:prstGeom>
          <a:solidFill>
            <a:srgbClr val="EC9936"/>
          </a:solidFill>
          <a:ln/>
        </p:spPr>
      </p:sp>
      <p:sp>
        <p:nvSpPr>
          <p:cNvPr id="17" name="Text 15"/>
          <p:cNvSpPr/>
          <p:nvPr/>
        </p:nvSpPr>
        <p:spPr>
          <a:xfrm>
            <a:off x="5120640" y="16002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257800" y="228600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Procurement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257800" y="2834640"/>
            <a:ext cx="1645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tanks, pumps, controllers &amp; materials; schedule installation.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406640" y="1600200"/>
            <a:ext cx="1920240" cy="338328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06640" y="1600200"/>
            <a:ext cx="1920240" cy="502920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22" name="Text 20"/>
          <p:cNvSpPr/>
          <p:nvPr/>
        </p:nvSpPr>
        <p:spPr>
          <a:xfrm>
            <a:off x="7406640" y="16002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543800" y="228600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543800" y="2834640"/>
            <a:ext cx="1645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pressure-test systems; sponsor branding placed.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9692640" y="1600200"/>
            <a:ext cx="1920240" cy="338328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92640" y="1600200"/>
            <a:ext cx="1920240" cy="502920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27" name="Text 25"/>
          <p:cNvSpPr/>
          <p:nvPr/>
        </p:nvSpPr>
        <p:spPr>
          <a:xfrm>
            <a:off x="9692640" y="1600200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5+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829800" y="228600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Handover &amp; Review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9829800" y="2834640"/>
            <a:ext cx="1645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 to school; quarterly maintenance check-ins begin.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48640" y="51663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assumes committed funding is in place by the end of Month 2 for the school cohort in question. Multiple cohorts can run in parallel as funding allows.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476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STRATEGY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Phase 1 Will Be Funded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002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2880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8288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🏢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&amp; Business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08760" y="2167128"/>
            <a:ext cx="4206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retailers, banks, insurers, manufacturers and businesses operating in or serving Phoenix.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72200" y="16002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0" y="182880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0" y="18288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🌍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132320" y="1783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Funding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32320" y="2167128"/>
            <a:ext cx="4206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foundations, tech companies and development funders supporting education &amp; WASH initiatives.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56616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379476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37947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08760" y="374904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Materials &amp; Trade Sponsors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508760" y="4133088"/>
            <a:ext cx="4206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Tank, pump and hardware manufacturers, wholesalers and retailers — cash or in-kind.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172200" y="356616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0" y="379476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0" y="37947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📣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132320" y="374904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&amp; Media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132320" y="4133088"/>
            <a:ext cx="4206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donors, community fundraising, and media partners donating advertising space.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for Schools is Phase 1 of 7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9164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34764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80136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E6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228600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for Schools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337560" y="169164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80136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474720" y="228600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for Schools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26480" y="169164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63640" y="180136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263640" y="228600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Our Schools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915400" y="169164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2560" y="180136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9052560" y="228600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Upliftment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33832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349300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85800" y="39776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Our Community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3337560" y="33832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349300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3474720" y="39776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Our Projects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126480" y="338328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63640" y="349300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263640" y="39776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4 Education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3476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45720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5544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With Us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58368" y="2331720"/>
            <a:ext cx="914400" cy="54864"/>
          </a:xfrm>
          <a:prstGeom prst="rect">
            <a:avLst/>
          </a:prstGeom>
          <a:solidFill>
            <a:srgbClr val="EC9936"/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260604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1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school we secure means teaching days protected, dignity restored, and a stronger foundation for the next generation of Phoenix.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3657600"/>
            <a:ext cx="7772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886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76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info@simunyesatya.org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42976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+27 83 799 3490  (WhatsApp / Call)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Centenary, 30 Meridian Drive, Umhlanga, 4319 (by appointment)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4937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simunyesatya.org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FE0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Detailed Plan &amp; Costing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FE0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2026-09-17T11:47:38Z</dcterms:created>
  <dcterms:modified xsi:type="dcterms:W3CDTF">2026-09-17T11:47:38Z</dcterms:modified>
</cp:coreProperties>
</file>